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2"/>
  </p:notesMasterIdLst>
  <p:sldIdLst>
    <p:sldId id="256" r:id="rId2"/>
    <p:sldId id="257" r:id="rId3"/>
    <p:sldId id="261" r:id="rId4"/>
    <p:sldId id="262" r:id="rId5"/>
    <p:sldId id="258" r:id="rId6"/>
    <p:sldId id="259" r:id="rId7"/>
    <p:sldId id="267" r:id="rId8"/>
    <p:sldId id="265" r:id="rId9"/>
    <p:sldId id="263"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8235" autoAdjust="0"/>
  </p:normalViewPr>
  <p:slideViewPr>
    <p:cSldViewPr snapToGrid="0">
      <p:cViewPr varScale="1">
        <p:scale>
          <a:sx n="60" d="100"/>
          <a:sy n="60" d="100"/>
        </p:scale>
        <p:origin x="114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media/image1.jpeg>
</file>

<file path=ppt/media/image3.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3F53A8-8131-4115-B7FF-CA7E0B21FFAE}" type="datetimeFigureOut">
              <a:rPr lang="en-US" smtClean="0"/>
              <a:t>10/26/2020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B06E3F-FA0D-42FE-917B-06B5D070DD85}" type="slidenum">
              <a:rPr lang="en-US" smtClean="0"/>
              <a:t>‹#›</a:t>
            </a:fld>
            <a:endParaRPr lang="en-US"/>
          </a:p>
        </p:txBody>
      </p:sp>
    </p:spTree>
    <p:extLst>
      <p:ext uri="{BB962C8B-B14F-4D97-AF65-F5344CB8AC3E}">
        <p14:creationId xmlns:p14="http://schemas.microsoft.com/office/powerpoint/2010/main" val="9711924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shows the company financials from the macroscale perspective. This is revenue and cost for the year of 2018 from all 50 Lariat locations.</a:t>
            </a:r>
          </a:p>
          <a:p>
            <a:r>
              <a:rPr lang="en-US" b="1" dirty="0"/>
              <a:t>What does this mean?</a:t>
            </a:r>
            <a:endParaRPr lang="en-US" dirty="0"/>
          </a:p>
          <a:p>
            <a:r>
              <a:rPr lang="en-US" dirty="0"/>
              <a:t>In reality Lariat rental car company is a fictitious company that made appearances in Veronica Mars, the X-files and Breaking Bad. However this does not stop us from evaluating the data!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2</a:t>
            </a:fld>
            <a:endParaRPr lang="en-US"/>
          </a:p>
        </p:txBody>
      </p:sp>
    </p:spTree>
    <p:extLst>
      <p:ext uri="{BB962C8B-B14F-4D97-AF65-F5344CB8AC3E}">
        <p14:creationId xmlns:p14="http://schemas.microsoft.com/office/powerpoint/2010/main" val="3389262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order to give it a reliable comparison I consulted the ever-trustworthy Auto Rental News. Here shows the “top dogs” in the rental car industry in the real world. Now obviously Lariat cannot be compared to the big dogs like Enterprise and Hertz because of the sheer volume of locations would create a high volume of revenue, thus creating an unfair comparison.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3</a:t>
            </a:fld>
            <a:endParaRPr lang="en-US"/>
          </a:p>
        </p:txBody>
      </p:sp>
    </p:spTree>
    <p:extLst>
      <p:ext uri="{BB962C8B-B14F-4D97-AF65-F5344CB8AC3E}">
        <p14:creationId xmlns:p14="http://schemas.microsoft.com/office/powerpoint/2010/main" val="1260512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analysis shows that Lariat (if it was a real company) crushed the competition showing that it had more revenue with less locations and cars.</a:t>
            </a:r>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4</a:t>
            </a:fld>
            <a:endParaRPr lang="en-US"/>
          </a:p>
        </p:txBody>
      </p:sp>
    </p:spTree>
    <p:extLst>
      <p:ext uri="{BB962C8B-B14F-4D97-AF65-F5344CB8AC3E}">
        <p14:creationId xmlns:p14="http://schemas.microsoft.com/office/powerpoint/2010/main" val="745377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snapshot of the branch model a link is provided if you are interested in checking it out.  This model compares each branch to the minimum average and maximum revenue numbers throughout the company.</a:t>
            </a:r>
          </a:p>
        </p:txBody>
      </p:sp>
      <p:sp>
        <p:nvSpPr>
          <p:cNvPr id="4" name="Slide Number Placeholder 3"/>
          <p:cNvSpPr>
            <a:spLocks noGrp="1"/>
          </p:cNvSpPr>
          <p:nvPr>
            <p:ph type="sldNum" sz="quarter" idx="5"/>
          </p:nvPr>
        </p:nvSpPr>
        <p:spPr/>
        <p:txBody>
          <a:bodyPr/>
          <a:lstStyle/>
          <a:p>
            <a:fld id="{CDB06E3F-FA0D-42FE-917B-06B5D070DD85}" type="slidenum">
              <a:rPr lang="en-US" smtClean="0"/>
              <a:t>5</a:t>
            </a:fld>
            <a:endParaRPr lang="en-US"/>
          </a:p>
        </p:txBody>
      </p:sp>
    </p:spTree>
    <p:extLst>
      <p:ext uri="{BB962C8B-B14F-4D97-AF65-F5344CB8AC3E}">
        <p14:creationId xmlns:p14="http://schemas.microsoft.com/office/powerpoint/2010/main" val="3259016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shows the top 5 and bottom 5 branches in terms of Revenue for 2018. The conclusion can be made that there was not a drastic difference in each branches revenue with the range between the highest and lowest revenue only $27,373.</a:t>
            </a:r>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6</a:t>
            </a:fld>
            <a:endParaRPr lang="en-US"/>
          </a:p>
        </p:txBody>
      </p:sp>
    </p:spTree>
    <p:extLst>
      <p:ext uri="{BB962C8B-B14F-4D97-AF65-F5344CB8AC3E}">
        <p14:creationId xmlns:p14="http://schemas.microsoft.com/office/powerpoint/2010/main" val="1343545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snapshot of the model created to display each car and relevant information on each car. Feel free to check it out with the link below. This model can shed light on what cars are performing well and what cars are not. </a:t>
            </a:r>
          </a:p>
          <a:p>
            <a:r>
              <a:rPr lang="en-US" dirty="0"/>
              <a:t>This will help aid in decision making when choosing the right cars for the company moving forward.</a:t>
            </a:r>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8</a:t>
            </a:fld>
            <a:endParaRPr lang="en-US"/>
          </a:p>
        </p:txBody>
      </p:sp>
    </p:spTree>
    <p:extLst>
      <p:ext uri="{BB962C8B-B14F-4D97-AF65-F5344CB8AC3E}">
        <p14:creationId xmlns:p14="http://schemas.microsoft.com/office/powerpoint/2010/main" val="13864419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range of the most and least profitable vehicle equals over $383,000.</a:t>
            </a:r>
          </a:p>
          <a:p>
            <a:r>
              <a:rPr lang="en-US" dirty="0"/>
              <a:t>What this means is that this is an area the company can focus on looking into the future.</a:t>
            </a:r>
          </a:p>
          <a:p>
            <a:endParaRPr lang="en-US" dirty="0"/>
          </a:p>
        </p:txBody>
      </p:sp>
      <p:sp>
        <p:nvSpPr>
          <p:cNvPr id="4" name="Slide Number Placeholder 3"/>
          <p:cNvSpPr>
            <a:spLocks noGrp="1"/>
          </p:cNvSpPr>
          <p:nvPr>
            <p:ph type="sldNum" sz="quarter" idx="5"/>
          </p:nvPr>
        </p:nvSpPr>
        <p:spPr/>
        <p:txBody>
          <a:bodyPr/>
          <a:lstStyle/>
          <a:p>
            <a:fld id="{CDB06E3F-FA0D-42FE-917B-06B5D070DD85}" type="slidenum">
              <a:rPr lang="en-US" smtClean="0"/>
              <a:t>9</a:t>
            </a:fld>
            <a:endParaRPr lang="en-US"/>
          </a:p>
        </p:txBody>
      </p:sp>
    </p:spTree>
    <p:extLst>
      <p:ext uri="{BB962C8B-B14F-4D97-AF65-F5344CB8AC3E}">
        <p14:creationId xmlns:p14="http://schemas.microsoft.com/office/powerpoint/2010/main" val="7012241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10/25/2020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57330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7546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47907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10/25/2020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82625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1004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483220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60086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26424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06426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66520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10/25/2020</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4131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cap="none" spc="0" baseline="0">
                <a:solidFill>
                  <a:schemeClr val="tx1">
                    <a:tint val="75000"/>
                  </a:schemeClr>
                </a:solidFill>
                <a:latin typeface="+mn-lt"/>
              </a:defRPr>
            </a:lvl1pPr>
          </a:lstStyle>
          <a:p>
            <a:fld id="{82EDB8D0-98ED-4B86-9D5F-E61ADC70144D}" type="datetimeFigureOut">
              <a:rPr lang="en-US" smtClean="0"/>
              <a:pPr/>
              <a:t>10/25/2020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1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1490180714"/>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93" r:id="rId6"/>
    <p:sldLayoutId id="2147483689" r:id="rId7"/>
    <p:sldLayoutId id="2147483690" r:id="rId8"/>
    <p:sldLayoutId id="2147483691" r:id="rId9"/>
    <p:sldLayoutId id="2147483692" r:id="rId10"/>
    <p:sldLayoutId id="2147483694" r:id="rId11"/>
  </p:sldLayoutIdLs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autorentalnews.com/statistics/download?id=32101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package" Target="../embeddings/Microsoft_Excel_Worksheet.xlsx"/></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8">
            <a:extLst>
              <a:ext uri="{FF2B5EF4-FFF2-40B4-BE49-F238E27FC236}">
                <a16:creationId xmlns:a16="http://schemas.microsoft.com/office/drawing/2014/main" id="{8930EBA3-4D2E-42E8-B828-834555328D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Arc 10">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DF94DE9-CC1D-4622-A0AF-CA80361195D8}"/>
              </a:ext>
            </a:extLst>
          </p:cNvPr>
          <p:cNvSpPr>
            <a:spLocks noGrp="1"/>
          </p:cNvSpPr>
          <p:nvPr>
            <p:ph type="ctrTitle"/>
          </p:nvPr>
        </p:nvSpPr>
        <p:spPr>
          <a:xfrm>
            <a:off x="6417732" y="957715"/>
            <a:ext cx="5130798" cy="2750419"/>
          </a:xfrm>
        </p:spPr>
        <p:txBody>
          <a:bodyPr>
            <a:normAutofit/>
          </a:bodyPr>
          <a:lstStyle/>
          <a:p>
            <a:r>
              <a:rPr lang="en-US" dirty="0"/>
              <a:t>Lariat Business Analysis</a:t>
            </a:r>
          </a:p>
        </p:txBody>
      </p:sp>
      <p:sp>
        <p:nvSpPr>
          <p:cNvPr id="3" name="Subtitle 2">
            <a:extLst>
              <a:ext uri="{FF2B5EF4-FFF2-40B4-BE49-F238E27FC236}">
                <a16:creationId xmlns:a16="http://schemas.microsoft.com/office/drawing/2014/main" id="{35F72D2C-3D83-4C60-BBE3-4DB59B497AD3}"/>
              </a:ext>
            </a:extLst>
          </p:cNvPr>
          <p:cNvSpPr>
            <a:spLocks noGrp="1"/>
          </p:cNvSpPr>
          <p:nvPr>
            <p:ph type="subTitle" idx="1"/>
          </p:nvPr>
        </p:nvSpPr>
        <p:spPr>
          <a:xfrm>
            <a:off x="6417732" y="3800209"/>
            <a:ext cx="5130798" cy="2307022"/>
          </a:xfrm>
        </p:spPr>
        <p:txBody>
          <a:bodyPr>
            <a:normAutofit/>
          </a:bodyPr>
          <a:lstStyle/>
          <a:p>
            <a:r>
              <a:rPr lang="en-US" dirty="0"/>
              <a:t>Capstone 1</a:t>
            </a:r>
          </a:p>
          <a:p>
            <a:r>
              <a:rPr lang="en-US" dirty="0"/>
              <a:t>Michael Sherbin</a:t>
            </a:r>
          </a:p>
        </p:txBody>
      </p:sp>
      <p:pic>
        <p:nvPicPr>
          <p:cNvPr id="16" name="Picture 3">
            <a:extLst>
              <a:ext uri="{FF2B5EF4-FFF2-40B4-BE49-F238E27FC236}">
                <a16:creationId xmlns:a16="http://schemas.microsoft.com/office/drawing/2014/main" id="{32FDE872-FFBB-4838-B67B-8795700342DB}"/>
              </a:ext>
            </a:extLst>
          </p:cNvPr>
          <p:cNvPicPr>
            <a:picLocks noChangeAspect="1"/>
          </p:cNvPicPr>
          <p:nvPr/>
        </p:nvPicPr>
        <p:blipFill>
          <a:blip r:embed="rId2"/>
          <a:stretch>
            <a:fillRect/>
          </a:stretch>
        </p:blipFill>
        <p:spPr>
          <a:xfrm>
            <a:off x="0" y="1476434"/>
            <a:ext cx="5850384" cy="3905131"/>
          </a:xfrm>
          <a:custGeom>
            <a:avLst/>
            <a:gdLst/>
            <a:ahLst/>
            <a:cxnLst/>
            <a:rect l="l" t="t" r="r" b="b"/>
            <a:pathLst>
              <a:path w="6094252" h="6857998">
                <a:moveTo>
                  <a:pt x="0" y="0"/>
                </a:moveTo>
                <a:lnTo>
                  <a:pt x="5898122" y="0"/>
                </a:lnTo>
                <a:cubicBezTo>
                  <a:pt x="6006442" y="0"/>
                  <a:pt x="6094252" y="87810"/>
                  <a:pt x="6094252" y="196130"/>
                </a:cubicBezTo>
                <a:lnTo>
                  <a:pt x="6094252" y="6661869"/>
                </a:lnTo>
                <a:cubicBezTo>
                  <a:pt x="6094252" y="6756649"/>
                  <a:pt x="6027023" y="6835726"/>
                  <a:pt x="5937649" y="6854015"/>
                </a:cubicBezTo>
                <a:lnTo>
                  <a:pt x="5898132" y="6857998"/>
                </a:lnTo>
                <a:lnTo>
                  <a:pt x="0" y="6857998"/>
                </a:lnTo>
                <a:close/>
              </a:path>
            </a:pathLst>
          </a:custGeom>
        </p:spPr>
      </p:pic>
      <p:sp>
        <p:nvSpPr>
          <p:cNvPr id="13" name="Oval 12">
            <a:extLst>
              <a:ext uri="{FF2B5EF4-FFF2-40B4-BE49-F238E27FC236}">
                <a16:creationId xmlns:a16="http://schemas.microsoft.com/office/drawing/2014/main" id="{528AA953-F4F9-4DC5-97C7-491F4AF937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97079" y="5607717"/>
            <a:ext cx="513442" cy="49951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95128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1E2D2-3267-45E5-9216-971AD71B6AF2}"/>
              </a:ext>
            </a:extLst>
          </p:cNvPr>
          <p:cNvSpPr>
            <a:spLocks noGrp="1"/>
          </p:cNvSpPr>
          <p:nvPr>
            <p:ph type="title"/>
          </p:nvPr>
        </p:nvSpPr>
        <p:spPr/>
        <p:txBody>
          <a:bodyPr>
            <a:normAutofit/>
          </a:bodyPr>
          <a:lstStyle/>
          <a:p>
            <a:pPr algn="ctr"/>
            <a:r>
              <a:rPr lang="en-US" sz="6000" dirty="0"/>
              <a:t>Thank You For Listening</a:t>
            </a:r>
          </a:p>
        </p:txBody>
      </p:sp>
    </p:spTree>
    <p:extLst>
      <p:ext uri="{BB962C8B-B14F-4D97-AF65-F5344CB8AC3E}">
        <p14:creationId xmlns:p14="http://schemas.microsoft.com/office/powerpoint/2010/main" val="885076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66FA97A-3CBD-45FE-97D6-C327A5B532A8}"/>
              </a:ext>
            </a:extLst>
          </p:cNvPr>
          <p:cNvSpPr>
            <a:spLocks noGrp="1"/>
          </p:cNvSpPr>
          <p:nvPr>
            <p:ph type="title"/>
          </p:nvPr>
        </p:nvSpPr>
        <p:spPr>
          <a:xfrm>
            <a:off x="838200" y="365125"/>
            <a:ext cx="10515600" cy="1325563"/>
          </a:xfrm>
        </p:spPr>
        <p:txBody>
          <a:bodyPr>
            <a:normAutofit/>
          </a:bodyPr>
          <a:lstStyle/>
          <a:p>
            <a:r>
              <a:rPr lang="en-US" dirty="0"/>
              <a:t>How Did we do?</a:t>
            </a:r>
          </a:p>
        </p:txBody>
      </p:sp>
      <p:sp>
        <p:nvSpPr>
          <p:cNvPr id="15"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555710" y="2183223"/>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14919BA6-6A68-4CA0-92D4-C94BC0DFA524}"/>
              </a:ext>
            </a:extLst>
          </p:cNvPr>
          <p:cNvPicPr>
            <a:picLocks noChangeAspect="1"/>
          </p:cNvPicPr>
          <p:nvPr/>
        </p:nvPicPr>
        <p:blipFill>
          <a:blip r:embed="rId3"/>
          <a:stretch>
            <a:fillRect/>
          </a:stretch>
        </p:blipFill>
        <p:spPr>
          <a:xfrm>
            <a:off x="1086386" y="2423653"/>
            <a:ext cx="8906888" cy="2412752"/>
          </a:xfrm>
          <a:prstGeom prst="rect">
            <a:avLst/>
          </a:prstGeom>
        </p:spPr>
      </p:pic>
    </p:spTree>
    <p:extLst>
      <p:ext uri="{BB962C8B-B14F-4D97-AF65-F5344CB8AC3E}">
        <p14:creationId xmlns:p14="http://schemas.microsoft.com/office/powerpoint/2010/main" val="5690839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97D33-FFCE-42E8-A002-5800FF26BFF6}"/>
              </a:ext>
            </a:extLst>
          </p:cNvPr>
          <p:cNvSpPr>
            <a:spLocks noGrp="1"/>
          </p:cNvSpPr>
          <p:nvPr>
            <p:ph type="title"/>
          </p:nvPr>
        </p:nvSpPr>
        <p:spPr/>
        <p:txBody>
          <a:bodyPr/>
          <a:lstStyle/>
          <a:p>
            <a:endParaRPr lang="en-US" dirty="0"/>
          </a:p>
        </p:txBody>
      </p:sp>
      <p:pic>
        <p:nvPicPr>
          <p:cNvPr id="7" name="Picture 6" descr="Table&#10;&#10;Description automatically generated">
            <a:extLst>
              <a:ext uri="{FF2B5EF4-FFF2-40B4-BE49-F238E27FC236}">
                <a16:creationId xmlns:a16="http://schemas.microsoft.com/office/drawing/2014/main" id="{99E72528-3C1E-4B0E-81E6-7A4351F18F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32202"/>
            <a:ext cx="12096520" cy="6858000"/>
          </a:xfrm>
          <a:prstGeom prst="rect">
            <a:avLst/>
          </a:prstGeom>
        </p:spPr>
      </p:pic>
      <p:sp>
        <p:nvSpPr>
          <p:cNvPr id="5" name="TextBox 4">
            <a:extLst>
              <a:ext uri="{FF2B5EF4-FFF2-40B4-BE49-F238E27FC236}">
                <a16:creationId xmlns:a16="http://schemas.microsoft.com/office/drawing/2014/main" id="{5181C046-D6B1-4362-879C-488457A7FA85}"/>
              </a:ext>
            </a:extLst>
          </p:cNvPr>
          <p:cNvSpPr txBox="1"/>
          <p:nvPr/>
        </p:nvSpPr>
        <p:spPr>
          <a:xfrm>
            <a:off x="5846163" y="6587298"/>
            <a:ext cx="8993558" cy="276999"/>
          </a:xfrm>
          <a:prstGeom prst="rect">
            <a:avLst/>
          </a:prstGeom>
          <a:noFill/>
        </p:spPr>
        <p:txBody>
          <a:bodyPr wrap="square">
            <a:spAutoFit/>
          </a:bodyPr>
          <a:lstStyle/>
          <a:p>
            <a:r>
              <a:rPr lang="fr-FR" sz="1200" dirty="0"/>
              <a:t>Source: </a:t>
            </a:r>
            <a:r>
              <a:rPr lang="fr-FR" sz="1200" dirty="0">
                <a:hlinkClick r:id="rId4"/>
              </a:rPr>
              <a:t>https://www.autorentalnews.com/statistics/download?id=321011</a:t>
            </a:r>
            <a:endParaRPr lang="fr-FR" sz="1200" dirty="0"/>
          </a:p>
        </p:txBody>
      </p:sp>
    </p:spTree>
    <p:extLst>
      <p:ext uri="{BB962C8B-B14F-4D97-AF65-F5344CB8AC3E}">
        <p14:creationId xmlns:p14="http://schemas.microsoft.com/office/powerpoint/2010/main" val="11270754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5D478E62-0D2E-4E2B-8693-27EDCE97AB91}"/>
              </a:ext>
            </a:extLst>
          </p:cNvPr>
          <p:cNvPicPr>
            <a:picLocks noChangeAspect="1"/>
          </p:cNvPicPr>
          <p:nvPr/>
        </p:nvPicPr>
        <p:blipFill>
          <a:blip r:embed="rId3"/>
          <a:stretch>
            <a:fillRect/>
          </a:stretch>
        </p:blipFill>
        <p:spPr>
          <a:xfrm>
            <a:off x="945286" y="1104383"/>
            <a:ext cx="10301427" cy="2762538"/>
          </a:xfrm>
          <a:prstGeom prst="rect">
            <a:avLst/>
          </a:prstGeom>
        </p:spPr>
      </p:pic>
      <p:sp>
        <p:nvSpPr>
          <p:cNvPr id="4" name="TextBox 3">
            <a:extLst>
              <a:ext uri="{FF2B5EF4-FFF2-40B4-BE49-F238E27FC236}">
                <a16:creationId xmlns:a16="http://schemas.microsoft.com/office/drawing/2014/main" id="{24AE5A3F-E937-49B9-AA97-B2240739222B}"/>
              </a:ext>
            </a:extLst>
          </p:cNvPr>
          <p:cNvSpPr txBox="1"/>
          <p:nvPr/>
        </p:nvSpPr>
        <p:spPr>
          <a:xfrm>
            <a:off x="4989094" y="5949298"/>
            <a:ext cx="9577137" cy="276999"/>
          </a:xfrm>
          <a:prstGeom prst="rect">
            <a:avLst/>
          </a:prstGeom>
          <a:noFill/>
        </p:spPr>
        <p:txBody>
          <a:bodyPr wrap="square">
            <a:spAutoFit/>
          </a:bodyPr>
          <a:lstStyle/>
          <a:p>
            <a:r>
              <a:rPr lang="en-US" sz="1200" dirty="0"/>
              <a:t>https://drive.google.com/file/d/1CdN0nP93BPfKVaybmoiByXAL67KbjzDe/view?usp=sharing</a:t>
            </a:r>
          </a:p>
        </p:txBody>
      </p:sp>
    </p:spTree>
    <p:extLst>
      <p:ext uri="{BB962C8B-B14F-4D97-AF65-F5344CB8AC3E}">
        <p14:creationId xmlns:p14="http://schemas.microsoft.com/office/powerpoint/2010/main" val="27803354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Object 6">
            <a:extLst>
              <a:ext uri="{FF2B5EF4-FFF2-40B4-BE49-F238E27FC236}">
                <a16:creationId xmlns:a16="http://schemas.microsoft.com/office/drawing/2014/main" id="{D46458BE-E4BB-4AEB-8C19-DE49AF936D1D}"/>
              </a:ext>
            </a:extLst>
          </p:cNvPr>
          <p:cNvGraphicFramePr>
            <a:graphicFrameLocks noChangeAspect="1"/>
          </p:cNvGraphicFramePr>
          <p:nvPr>
            <p:extLst>
              <p:ext uri="{D42A27DB-BD31-4B8C-83A1-F6EECF244321}">
                <p14:modId xmlns:p14="http://schemas.microsoft.com/office/powerpoint/2010/main" val="2660509028"/>
              </p:ext>
            </p:extLst>
          </p:nvPr>
        </p:nvGraphicFramePr>
        <p:xfrm>
          <a:off x="1412599" y="609614"/>
          <a:ext cx="9366802" cy="4970019"/>
        </p:xfrm>
        <a:graphic>
          <a:graphicData uri="http://schemas.openxmlformats.org/presentationml/2006/ole">
            <mc:AlternateContent xmlns:mc="http://schemas.openxmlformats.org/markup-compatibility/2006">
              <mc:Choice xmlns:v="urn:schemas-microsoft-com:vml" Requires="v">
                <p:oleObj spid="_x0000_s2065" name="Worksheet" r:id="rId4" imgW="9153702" imgH="3705381" progId="Excel.Sheet.12">
                  <p:embed/>
                </p:oleObj>
              </mc:Choice>
              <mc:Fallback>
                <p:oleObj name="Worksheet" r:id="rId4" imgW="9153702" imgH="3705381" progId="Excel.Sheet.12">
                  <p:embed/>
                  <p:pic>
                    <p:nvPicPr>
                      <p:cNvPr id="0" name=""/>
                      <p:cNvPicPr/>
                      <p:nvPr/>
                    </p:nvPicPr>
                    <p:blipFill>
                      <a:blip r:embed="rId5"/>
                      <a:stretch>
                        <a:fillRect/>
                      </a:stretch>
                    </p:blipFill>
                    <p:spPr>
                      <a:xfrm>
                        <a:off x="1412599" y="609614"/>
                        <a:ext cx="9366802" cy="4970019"/>
                      </a:xfrm>
                      <a:prstGeom prst="rect">
                        <a:avLst/>
                      </a:prstGeom>
                    </p:spPr>
                  </p:pic>
                </p:oleObj>
              </mc:Fallback>
            </mc:AlternateContent>
          </a:graphicData>
        </a:graphic>
      </p:graphicFrame>
      <p:sp>
        <p:nvSpPr>
          <p:cNvPr id="4" name="TextBox 3">
            <a:extLst>
              <a:ext uri="{FF2B5EF4-FFF2-40B4-BE49-F238E27FC236}">
                <a16:creationId xmlns:a16="http://schemas.microsoft.com/office/drawing/2014/main" id="{F788D647-56D6-4C69-9366-9D5C5F685B32}"/>
              </a:ext>
            </a:extLst>
          </p:cNvPr>
          <p:cNvSpPr txBox="1"/>
          <p:nvPr/>
        </p:nvSpPr>
        <p:spPr>
          <a:xfrm>
            <a:off x="5003156" y="5851930"/>
            <a:ext cx="7115536" cy="276999"/>
          </a:xfrm>
          <a:prstGeom prst="rect">
            <a:avLst/>
          </a:prstGeom>
          <a:noFill/>
        </p:spPr>
        <p:txBody>
          <a:bodyPr wrap="square">
            <a:spAutoFit/>
          </a:bodyPr>
          <a:lstStyle/>
          <a:p>
            <a:r>
              <a:rPr lang="en-US" sz="1200" dirty="0"/>
              <a:t>https://drive.google.com/file/d/1CdN0nP93BPfKVaybmoiByXAL67KbjzDe/view?usp=sharing</a:t>
            </a:r>
          </a:p>
        </p:txBody>
      </p:sp>
    </p:spTree>
    <p:extLst>
      <p:ext uri="{BB962C8B-B14F-4D97-AF65-F5344CB8AC3E}">
        <p14:creationId xmlns:p14="http://schemas.microsoft.com/office/powerpoint/2010/main" val="16602062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1DB9255-6C07-4317-B41C-61D7CCE8DB4A}"/>
              </a:ext>
            </a:extLst>
          </p:cNvPr>
          <p:cNvPicPr>
            <a:picLocks noChangeAspect="1"/>
          </p:cNvPicPr>
          <p:nvPr/>
        </p:nvPicPr>
        <p:blipFill>
          <a:blip r:embed="rId3"/>
          <a:stretch>
            <a:fillRect/>
          </a:stretch>
        </p:blipFill>
        <p:spPr>
          <a:xfrm>
            <a:off x="776446" y="1625160"/>
            <a:ext cx="9729285" cy="2704469"/>
          </a:xfrm>
          <a:prstGeom prst="rect">
            <a:avLst/>
          </a:prstGeom>
        </p:spPr>
      </p:pic>
    </p:spTree>
    <p:extLst>
      <p:ext uri="{BB962C8B-B14F-4D97-AF65-F5344CB8AC3E}">
        <p14:creationId xmlns:p14="http://schemas.microsoft.com/office/powerpoint/2010/main" val="853319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9CC5C-4131-4E74-B00D-E19D686F5160}"/>
              </a:ext>
            </a:extLst>
          </p:cNvPr>
          <p:cNvSpPr>
            <a:spLocks noGrp="1"/>
          </p:cNvSpPr>
          <p:nvPr>
            <p:ph type="title"/>
          </p:nvPr>
        </p:nvSpPr>
        <p:spPr/>
        <p:txBody>
          <a:bodyPr/>
          <a:lstStyle/>
          <a:p>
            <a:r>
              <a:rPr lang="en-US" dirty="0"/>
              <a:t>How did the cars do?</a:t>
            </a:r>
          </a:p>
        </p:txBody>
      </p:sp>
      <p:sp>
        <p:nvSpPr>
          <p:cNvPr id="3" name="Content Placeholder 2">
            <a:extLst>
              <a:ext uri="{FF2B5EF4-FFF2-40B4-BE49-F238E27FC236}">
                <a16:creationId xmlns:a16="http://schemas.microsoft.com/office/drawing/2014/main" id="{DDAE17A6-5718-4FCB-B933-2AA041581D77}"/>
              </a:ext>
            </a:extLst>
          </p:cNvPr>
          <p:cNvSpPr>
            <a:spLocks noGrp="1"/>
          </p:cNvSpPr>
          <p:nvPr>
            <p:ph idx="1"/>
          </p:nvPr>
        </p:nvSpPr>
        <p:spPr/>
        <p:txBody>
          <a:bodyPr/>
          <a:lstStyle/>
          <a:p>
            <a:pPr marL="0" indent="0">
              <a:buNone/>
            </a:pPr>
            <a:r>
              <a:rPr lang="en-US" b="1" dirty="0"/>
              <a:t>How did each car do in 2018?</a:t>
            </a:r>
          </a:p>
          <a:p>
            <a:pPr marL="0" indent="0">
              <a:buNone/>
            </a:pPr>
            <a:endParaRPr lang="en-US" dirty="0"/>
          </a:p>
          <a:p>
            <a:pPr marL="0" indent="0">
              <a:buNone/>
            </a:pPr>
            <a:r>
              <a:rPr lang="en-US" dirty="0"/>
              <a:t>If we switch from the large-scale perspective and think in terms of types of cars, I believe we can learn a lot about the business and help develop a winning strategy.</a:t>
            </a:r>
          </a:p>
          <a:p>
            <a:endParaRPr lang="en-US" dirty="0"/>
          </a:p>
        </p:txBody>
      </p:sp>
    </p:spTree>
    <p:extLst>
      <p:ext uri="{BB962C8B-B14F-4D97-AF65-F5344CB8AC3E}">
        <p14:creationId xmlns:p14="http://schemas.microsoft.com/office/powerpoint/2010/main" val="962208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A308EF52-3837-4C47-90A9-33D5EED27E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5505" y="723899"/>
            <a:ext cx="10172261" cy="375184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7F86012E-5090-4D9B-95E0-82F1FC7918C2}"/>
              </a:ext>
            </a:extLst>
          </p:cNvPr>
          <p:cNvSpPr txBox="1"/>
          <p:nvPr/>
        </p:nvSpPr>
        <p:spPr>
          <a:xfrm>
            <a:off x="5094032" y="5810935"/>
            <a:ext cx="8557800" cy="276999"/>
          </a:xfrm>
          <a:prstGeom prst="rect">
            <a:avLst/>
          </a:prstGeom>
          <a:noFill/>
        </p:spPr>
        <p:txBody>
          <a:bodyPr wrap="square">
            <a:spAutoFit/>
          </a:bodyPr>
          <a:lstStyle/>
          <a:p>
            <a:r>
              <a:rPr lang="en-US" sz="1200" dirty="0"/>
              <a:t>https://drive.google.com/file/d/1CdN0nP93BPfKVaybmoiByXAL67KbjzDe/view?usp=sharing</a:t>
            </a:r>
          </a:p>
        </p:txBody>
      </p:sp>
    </p:spTree>
    <p:extLst>
      <p:ext uri="{BB962C8B-B14F-4D97-AF65-F5344CB8AC3E}">
        <p14:creationId xmlns:p14="http://schemas.microsoft.com/office/powerpoint/2010/main" val="33820549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FCB28F5-C4DE-4063-8535-C326DBF40194}"/>
              </a:ext>
            </a:extLst>
          </p:cNvPr>
          <p:cNvPicPr>
            <a:picLocks noChangeAspect="1"/>
          </p:cNvPicPr>
          <p:nvPr/>
        </p:nvPicPr>
        <p:blipFill>
          <a:blip r:embed="rId3"/>
          <a:stretch>
            <a:fillRect/>
          </a:stretch>
        </p:blipFill>
        <p:spPr>
          <a:xfrm>
            <a:off x="440675" y="994611"/>
            <a:ext cx="10745485" cy="4588041"/>
          </a:xfrm>
          <a:prstGeom prst="rect">
            <a:avLst/>
          </a:prstGeom>
        </p:spPr>
      </p:pic>
    </p:spTree>
    <p:extLst>
      <p:ext uri="{BB962C8B-B14F-4D97-AF65-F5344CB8AC3E}">
        <p14:creationId xmlns:p14="http://schemas.microsoft.com/office/powerpoint/2010/main" val="3660533024"/>
      </p:ext>
    </p:extLst>
  </p:cSld>
  <p:clrMapOvr>
    <a:masterClrMapping/>
  </p:clrMapOvr>
</p:sld>
</file>

<file path=ppt/theme/theme1.xml><?xml version="1.0" encoding="utf-8"?>
<a:theme xmlns:a="http://schemas.openxmlformats.org/drawingml/2006/main" name="ShapesVTI">
  <a:themeElements>
    <a:clrScheme name="AnalogousFromDarkSeedLeftStep">
      <a:dk1>
        <a:srgbClr val="000000"/>
      </a:dk1>
      <a:lt1>
        <a:srgbClr val="FFFFFF"/>
      </a:lt1>
      <a:dk2>
        <a:srgbClr val="301B2C"/>
      </a:dk2>
      <a:lt2>
        <a:srgbClr val="F0F3F2"/>
      </a:lt2>
      <a:accent1>
        <a:srgbClr val="C34D7A"/>
      </a:accent1>
      <a:accent2>
        <a:srgbClr val="B13B99"/>
      </a:accent2>
      <a:accent3>
        <a:srgbClr val="AA4DC3"/>
      </a:accent3>
      <a:accent4>
        <a:srgbClr val="673BB1"/>
      </a:accent4>
      <a:accent5>
        <a:srgbClr val="4D52C3"/>
      </a:accent5>
      <a:accent6>
        <a:srgbClr val="3B72B1"/>
      </a:accent6>
      <a:hlink>
        <a:srgbClr val="6A5EC9"/>
      </a:hlink>
      <a:folHlink>
        <a:srgbClr val="7F7F7F"/>
      </a:folHlink>
    </a:clrScheme>
    <a:fontScheme name="Festival">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5494</TotalTime>
  <Words>486</Words>
  <Application>Microsoft Office PowerPoint</Application>
  <PresentationFormat>Widescreen</PresentationFormat>
  <Paragraphs>32</Paragraphs>
  <Slides>10</Slides>
  <Notes>7</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5" baseType="lpstr">
      <vt:lpstr>Arial</vt:lpstr>
      <vt:lpstr>Calibri</vt:lpstr>
      <vt:lpstr>Century Gothic</vt:lpstr>
      <vt:lpstr>ShapesVTI</vt:lpstr>
      <vt:lpstr>Worksheet</vt:lpstr>
      <vt:lpstr>Lariat Business Analysis</vt:lpstr>
      <vt:lpstr>How Did we do?</vt:lpstr>
      <vt:lpstr>PowerPoint Presentation</vt:lpstr>
      <vt:lpstr>PowerPoint Presentation</vt:lpstr>
      <vt:lpstr>PowerPoint Presentation</vt:lpstr>
      <vt:lpstr>PowerPoint Presentation</vt:lpstr>
      <vt:lpstr>How did the cars do?</vt:lpstr>
      <vt:lpstr>PowerPoint Presentation</vt:lpstr>
      <vt:lpstr>PowerPoint Presentation</vt:lpstr>
      <vt:lpstr>Thank You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Lariat Business Analysis</dc:title>
  <dc:creator>michael sherbin</dc:creator>
  <cp:lastModifiedBy>michael sherbin</cp:lastModifiedBy>
  <cp:revision>14</cp:revision>
  <dcterms:created xsi:type="dcterms:W3CDTF">2020-10-22T23:14:24Z</dcterms:created>
  <dcterms:modified xsi:type="dcterms:W3CDTF">2020-10-27T01:04:53Z</dcterms:modified>
</cp:coreProperties>
</file>

<file path=docProps/thumbnail.jpeg>
</file>